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1" r:id="rId2"/>
    <p:sldId id="512" r:id="rId3"/>
    <p:sldId id="513" r:id="rId4"/>
    <p:sldId id="514" r:id="rId5"/>
    <p:sldId id="515" r:id="rId6"/>
    <p:sldId id="341" r:id="rId7"/>
    <p:sldId id="508" r:id="rId8"/>
    <p:sldId id="505" r:id="rId9"/>
    <p:sldId id="507" r:id="rId10"/>
    <p:sldId id="509" r:id="rId11"/>
    <p:sldId id="510" r:id="rId12"/>
    <p:sldId id="516" r:id="rId13"/>
  </p:sldIdLst>
  <p:sldSz cx="9144000" cy="6858000" type="screen4x3"/>
  <p:notesSz cx="9918700" cy="6769100"/>
  <p:embeddedFontLst>
    <p:embeddedFont>
      <p:font typeface="Tahoma" panose="020B060403050404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996633"/>
    <a:srgbClr val="FFFF66"/>
    <a:srgbClr val="000000"/>
    <a:srgbClr val="FF0066"/>
    <a:srgbClr val="AAF8D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68" autoAdjust="0"/>
    <p:restoredTop sz="95394" autoAdjust="0"/>
  </p:normalViewPr>
  <p:slideViewPr>
    <p:cSldViewPr>
      <p:cViewPr varScale="1">
        <p:scale>
          <a:sx n="88" d="100"/>
          <a:sy n="88" d="100"/>
        </p:scale>
        <p:origin x="60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23" y="-36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7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ru-RU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9750" y="0"/>
            <a:ext cx="4297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ru-RU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9375"/>
            <a:ext cx="4297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ru-RU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9750" y="6429375"/>
            <a:ext cx="4297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fld id="{B226C3A9-3B89-4EF6-9D65-C63D78C052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98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7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ru-RU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9750" y="0"/>
            <a:ext cx="4297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8000"/>
            <a:ext cx="3384550" cy="2538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14688"/>
            <a:ext cx="79375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9375"/>
            <a:ext cx="4297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ru-RU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9750" y="6429375"/>
            <a:ext cx="4297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fld id="{440106F8-E493-47A5-BB79-9F854487F4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91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Проверка квалификации лабораторий (PT) относится к процедурам внешнего (третьей стороны) мониторинга качества деятельности по измерения/испытаниям/ анализам/исследованиям, которую проводят лаборатории.</a:t>
            </a:r>
          </a:p>
          <a:p>
            <a:r>
              <a:rPr lang="ru-RU" dirty="0"/>
              <a:t>Согласно положений основополагающих стандартов ISO/IEC 17025, ISO 15189, компетентная лаборатория, при наличии такой возможности, должна периодически участвовать в существующих программах проверки квалификации.</a:t>
            </a:r>
          </a:p>
          <a:p>
            <a:r>
              <a:rPr lang="ru-RU" dirty="0"/>
              <a:t>Проверка квалификации является дополнительным к внутрилабораторному контролю способом мониторинга и подтверждения качества деятельности лаборатории.</a:t>
            </a:r>
          </a:p>
          <a:p>
            <a:r>
              <a:rPr lang="ru-RU" dirty="0"/>
              <a:t>Основная цель программ РТ– оценить характеристики функционирования участвующих лабораторий, при выполнении определенных испытаний/измерений</a:t>
            </a:r>
          </a:p>
          <a:p>
            <a:r>
              <a:rPr lang="ru-RU" dirty="0"/>
              <a:t>Провайдеры проверки квалификации. Деятельность провайдеров по организации и проведению программ проверки квалификации и требования к их системе качества регулируется международным документом ISO/IEC 17043.</a:t>
            </a:r>
          </a:p>
          <a:p>
            <a:r>
              <a:rPr lang="ru-RU" dirty="0"/>
              <a:t>Аккредитованные испытательные лаборатории (центры) включенные в национальную часть единого реестра ЕАЭС в 2019 году приняли участие в программах проверки квалификации по методам испытаний, включенных в ТРТС/ЕАЭС по 35 техническим регламентов ТС/ЕАЭС. В Реестр включено 477 ИЛ</a:t>
            </a:r>
          </a:p>
          <a:p>
            <a:endParaRPr lang="ru-RU" dirty="0"/>
          </a:p>
          <a:p>
            <a:r>
              <a:rPr lang="ru-RU" dirty="0"/>
              <a:t>По информации от БелГИМ в 2019 году провайдерами проверки квалификации Республики Беларусь реализовано 97 туров проверки квалификации по методам испытаний продукции на соответствие ТР ТС/ЕАЭС, в которых приняло участие более 1600 участников (испытательные лаборатории).</a:t>
            </a:r>
          </a:p>
          <a:p>
            <a:r>
              <a:rPr lang="ru-RU" dirty="0"/>
              <a:t>Провайдерами разработаны и реализуются программы по методам испытаний 17 технических регламентов ТС/ЕАЭС, из 48-ми принятых.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106F8-E493-47A5-BB79-9F854487F4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5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106F8-E493-47A5-BB79-9F854487F4C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8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106F8-E493-47A5-BB79-9F854487F4C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7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270EB-81C6-40F3-9DA9-11589603C37D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24567-059E-4A30-8B18-5E49952CFC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301D6-9369-42AD-A4E3-C86D81CFC82E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5C57A-CE8D-449F-A514-0A00DAA49B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B0C96-47CC-4A4E-AD68-CBB548EBB32D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A4483-F6D0-4794-AB2E-66DF3E51C3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9F1A-5B65-4A46-A8D9-6DC61B081152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CC734-0A11-4EE6-94A7-D9F67BBFA5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784BD-8092-4057-B2E4-027930429683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22682-768E-4F06-B583-7C6CB2DDB4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82C4E-4A7C-494F-90E2-8A114F3F907B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49DEE-5205-42A2-A5C2-CD35606A6E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236E8-7F6B-43DB-9CD6-8846E779664E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FDFE1-5836-41C8-8424-7137F157AB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3A07A-0DF9-4B91-8D79-4A61B7758043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0D959-A087-458E-ACEB-CF63BD2539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3CB85-48CF-4277-B0B4-1B19D32C8FB6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CFAB4-C2D3-4DFA-9923-C707FF2A3C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08726-BAEF-40EC-A244-62FDD582580B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03446-A5B8-4C01-A558-1E982AC2FB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DABA6-54D1-4484-ABBC-C5B9AAD1E5D0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9CBBF-B429-40A2-B5A5-48616E3C11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1C6C0EC-7EAC-49A1-A1AF-0E5F80053444}" type="datetime1">
              <a:rPr lang="ru-RU" smtClean="0"/>
              <a:pPr/>
              <a:t>09.06.2020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A1F8755-711B-41E1-93D7-FEDB3AF5C94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92888" cy="3240360"/>
          </a:xfrm>
        </p:spPr>
        <p:txBody>
          <a:bodyPr/>
          <a:lstStyle/>
          <a:p>
            <a:r>
              <a:rPr lang="ru-RU" sz="3200" dirty="0" smtClean="0"/>
              <a:t>Покрытие программами проверки квалификации методов проведения испытаний объектов технического регулирования, попадающих под действия технических регламентов ТРТС (ЕАЭС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68752" cy="766936"/>
          </a:xfrm>
        </p:spPr>
        <p:txBody>
          <a:bodyPr/>
          <a:lstStyle/>
          <a:p>
            <a:r>
              <a:rPr lang="ru-RU" dirty="0" smtClean="0"/>
              <a:t>Итоги  1 квартала 2020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02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6DB984-C076-42E6-BA32-1BD3735ABBFB}"/>
              </a:ext>
            </a:extLst>
          </p:cNvPr>
          <p:cNvSpPr/>
          <p:nvPr/>
        </p:nvSpPr>
        <p:spPr>
          <a:xfrm>
            <a:off x="107504" y="260648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Сведения о межлабораторных сличительных испытаниях за 1 квартал 2020 в разрезе ведомственной подчиненности</a:t>
            </a:r>
            <a:endParaRPr lang="aa-ET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A583154-FA2A-4BC0-9679-B33C2693E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62158"/>
              </p:ext>
            </p:extLst>
          </p:nvPr>
        </p:nvGraphicFramePr>
        <p:xfrm>
          <a:off x="251520" y="980728"/>
          <a:ext cx="8784976" cy="5667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4662">
                  <a:extLst>
                    <a:ext uri="{9D8B030D-6E8A-4147-A177-3AD203B41FA5}">
                      <a16:colId xmlns:a16="http://schemas.microsoft.com/office/drawing/2014/main" xmlns="" val="1311090893"/>
                    </a:ext>
                  </a:extLst>
                </a:gridCol>
                <a:gridCol w="1293336">
                  <a:extLst>
                    <a:ext uri="{9D8B030D-6E8A-4147-A177-3AD203B41FA5}">
                      <a16:colId xmlns:a16="http://schemas.microsoft.com/office/drawing/2014/main" xmlns="" val="2243449780"/>
                    </a:ext>
                  </a:extLst>
                </a:gridCol>
                <a:gridCol w="1457215">
                  <a:extLst>
                    <a:ext uri="{9D8B030D-6E8A-4147-A177-3AD203B41FA5}">
                      <a16:colId xmlns:a16="http://schemas.microsoft.com/office/drawing/2014/main" xmlns="" val="466582880"/>
                    </a:ext>
                  </a:extLst>
                </a:gridCol>
                <a:gridCol w="1099763">
                  <a:extLst>
                    <a:ext uri="{9D8B030D-6E8A-4147-A177-3AD203B41FA5}">
                      <a16:colId xmlns:a16="http://schemas.microsoft.com/office/drawing/2014/main" xmlns="" val="3086746785"/>
                    </a:ext>
                  </a:extLst>
                </a:gridCol>
              </a:tblGrid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Министерство/ведомство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ИЛ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1553902530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Белорусский государственный концерн пищевой промышленности "</a:t>
                      </a:r>
                      <a:r>
                        <a:rPr lang="ru-RU" sz="1100" dirty="0" err="1">
                          <a:effectLst/>
                        </a:rPr>
                        <a:t>Белгоспищепром</a:t>
                      </a:r>
                      <a:r>
                        <a:rPr lang="ru-RU" sz="1100" dirty="0">
                          <a:effectLst/>
                        </a:rPr>
                        <a:t>"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1443623725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Белорусский государственный концерн по нефти и химии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3821759073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Белорусский государственный концерн по производству и реализации товаров легкой промышленности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785879086"/>
                  </a:ext>
                </a:extLst>
              </a:tr>
              <a:tr h="520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Белорусский производственно-торговый концерн лесной, деревообрабатывающей и целлюлозно-бумажной промышленности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2506536339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Государственное производственное объединение электроэнергетики "Белэнерго"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4270479784"/>
                  </a:ext>
                </a:extLst>
              </a:tr>
              <a:tr h="344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Государственный комитет по стандартизации Республики Беларусь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1897894794"/>
                  </a:ext>
                </a:extLst>
              </a:tr>
              <a:tr h="344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Министерство архитектуры и строительства Республики Беларусь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659220400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Министерство жилищно-коммунального хозяйства Республики Беларусь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3654803655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Министерство здравоохранения Республики Беларусь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145890506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Министерство лесного хозяйства Республики Беларусь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3981356116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Министерство обороны Республики Беларусь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3519313774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Министерство образования Республики Беларусь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3012125640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Министерство по чрезвычайным ситуациям Республики Беларусь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1268235138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Министерство природных ресурсов и охраны окружающей среды Республики Беларусь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3827450121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Министерство промышленности Республики Беларусь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3401153544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Министерство связи и информатизации Республики Беларусь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1724466669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a-ET" sz="1100">
                          <a:effectLst/>
                        </a:rPr>
                        <a:t>Министерство сельского хозяйства и продовольствия Республики Беларусь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3765308404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a-ET" sz="1100">
                          <a:effectLst/>
                        </a:rPr>
                        <a:t>Министерство транспорта и коммуникаций Республики Беларусь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3933872965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Министерство энергетики Республики Беларусь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2238677799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Национальная академия наук Беларуси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1328224962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138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aa-E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aa-E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0" marR="44280" marT="0" marB="0"/>
                </a:tc>
                <a:extLst>
                  <a:ext uri="{0D108BD9-81ED-4DB2-BD59-A6C34878D82A}">
                    <a16:rowId xmlns:a16="http://schemas.microsoft.com/office/drawing/2014/main" xmlns="" val="398467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63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4C85162-0AAA-4BBE-B9C9-085713A295C5}"/>
              </a:ext>
            </a:extLst>
          </p:cNvPr>
          <p:cNvSpPr/>
          <p:nvPr/>
        </p:nvSpPr>
        <p:spPr>
          <a:xfrm>
            <a:off x="431540" y="26064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Сведения о межлабораторных сличительных испытаниях за 1 квартал 2020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ведомственной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подчиненности</a:t>
            </a:r>
            <a:endParaRPr lang="aa-ET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BA350D4-4A78-4203-BA51-6DCD6F534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63722"/>
              </p:ext>
            </p:extLst>
          </p:nvPr>
        </p:nvGraphicFramePr>
        <p:xfrm>
          <a:off x="284627" y="980728"/>
          <a:ext cx="8424937" cy="5284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7854">
                  <a:extLst>
                    <a:ext uri="{9D8B030D-6E8A-4147-A177-3AD203B41FA5}">
                      <a16:colId xmlns:a16="http://schemas.microsoft.com/office/drawing/2014/main" xmlns="" val="1511406122"/>
                    </a:ext>
                  </a:extLst>
                </a:gridCol>
                <a:gridCol w="1474419">
                  <a:extLst>
                    <a:ext uri="{9D8B030D-6E8A-4147-A177-3AD203B41FA5}">
                      <a16:colId xmlns:a16="http://schemas.microsoft.com/office/drawing/2014/main" xmlns="" val="2768007201"/>
                    </a:ext>
                  </a:extLst>
                </a:gridCol>
                <a:gridCol w="1442664">
                  <a:extLst>
                    <a:ext uri="{9D8B030D-6E8A-4147-A177-3AD203B41FA5}">
                      <a16:colId xmlns:a16="http://schemas.microsoft.com/office/drawing/2014/main" xmlns="" val="1176916137"/>
                    </a:ext>
                  </a:extLst>
                </a:gridCol>
              </a:tblGrid>
              <a:tr h="157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Министерство/ведомство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Реестр НСА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Единый реестр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3349709541"/>
                  </a:ext>
                </a:extLst>
              </a:tr>
              <a:tr h="322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Белорусский государственный концерн пищевой промышленности "</a:t>
                      </a:r>
                      <a:r>
                        <a:rPr lang="ru-RU" sz="1200" dirty="0" err="1">
                          <a:effectLst/>
                        </a:rPr>
                        <a:t>Белгоспищепром</a:t>
                      </a:r>
                      <a:r>
                        <a:rPr lang="ru-RU" sz="1200" dirty="0">
                          <a:effectLst/>
                        </a:rPr>
                        <a:t>"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3766089577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Белорусский государственный концерн по нефти и химии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2007007861"/>
                  </a:ext>
                </a:extLst>
              </a:tr>
              <a:tr h="322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Белорусский государственный концерн по производству и реализации товаров легкой промышленности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163535471"/>
                  </a:ext>
                </a:extLst>
              </a:tr>
              <a:tr h="322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Белорусский производственно-торговый концерн лесной, деревообрабатывающей и целлюлозно-бумажной промышленности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256426590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Государственное производственное объединение электроэнергетики "Белэнерго"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3326470800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Государственный комитет по стандартизации Республики Беларусь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2171321327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Министерство архитектуры и строительства Республики Беларусь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1785774007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Министерство жилищно-коммунального хозяйства Республики Беларусь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2109783688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Министерство здравоохранения Республики Беларусь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2599163801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Министерство лесного хозяйства Республики Беларусь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1306334785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Министерство обороны Республики Беларусь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993563856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Министерство образования Республики Беларусь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2040957642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Министерство по чрезвычайным ситуациям Республики Беларусь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771514543"/>
                  </a:ext>
                </a:extLst>
              </a:tr>
              <a:tr h="322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Министерство природных ресурсов и охраны окружающей среды Республики Беларусь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3551154883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Министерство промышленности Республики Беларусь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2270906982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Министерство связи и информатизации Республики Беларусь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2872547847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a-ET" sz="1200" dirty="0">
                          <a:effectLst/>
                        </a:rPr>
                        <a:t>Министерство сельского хозяйства и продовольствия Республики Беларусь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3567880483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a-ET" sz="1200">
                          <a:effectLst/>
                        </a:rPr>
                        <a:t>Министерство транспорта и коммуникаций Республики Беларусь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3903089237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Министерство энергетики Республики Беларусь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2137958072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Национальная академия наук Беларуси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607083480"/>
                  </a:ext>
                </a:extLst>
              </a:tr>
              <a:tr h="15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aa-E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66</a:t>
                      </a:r>
                      <a:endParaRPr lang="aa-E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11" marR="49611" marT="0" marB="0"/>
                </a:tc>
                <a:extLst>
                  <a:ext uri="{0D108BD9-81ED-4DB2-BD59-A6C34878D82A}">
                    <a16:rowId xmlns:a16="http://schemas.microsoft.com/office/drawing/2014/main" xmlns="" val="3399505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90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05" y="-39057"/>
            <a:ext cx="8458351" cy="515729"/>
          </a:xfrm>
        </p:spPr>
        <p:txBody>
          <a:bodyPr/>
          <a:lstStyle/>
          <a:p>
            <a:r>
              <a:rPr lang="ru-RU" sz="2800" dirty="0" smtClean="0"/>
              <a:t>Проблемные вопросы ППК МЛС в 1 кв. 2020 года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404664"/>
            <a:ext cx="9036496" cy="6453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-</a:t>
            </a:r>
            <a:r>
              <a:rPr lang="ru-RU" sz="1800" dirty="0" smtClean="0"/>
              <a:t>Не </a:t>
            </a:r>
            <a:r>
              <a:rPr lang="ru-RU" sz="1800" dirty="0"/>
              <a:t>однородный образец</a:t>
            </a:r>
          </a:p>
          <a:p>
            <a:pPr marL="0" indent="0" algn="just">
              <a:buNone/>
            </a:pPr>
            <a:r>
              <a:rPr lang="ru-RU" sz="1800" dirty="0" smtClean="0"/>
              <a:t>-Малое </a:t>
            </a:r>
            <a:r>
              <a:rPr lang="ru-RU" sz="1800" dirty="0"/>
              <a:t>количество участников</a:t>
            </a:r>
          </a:p>
          <a:p>
            <a:pPr marL="0" indent="0" algn="just">
              <a:buNone/>
            </a:pPr>
            <a:r>
              <a:rPr lang="ru-RU" sz="1800" dirty="0" smtClean="0"/>
              <a:t>-Отсутствие </a:t>
            </a:r>
            <a:r>
              <a:rPr lang="ru-RU" sz="1800" dirty="0"/>
              <a:t>предложений от провайдера</a:t>
            </a:r>
          </a:p>
          <a:p>
            <a:pPr marL="0" indent="0" algn="just">
              <a:buNone/>
            </a:pPr>
            <a:r>
              <a:rPr lang="ru-RU" sz="1800" dirty="0" smtClean="0"/>
              <a:t>-Не </a:t>
            </a:r>
            <a:r>
              <a:rPr lang="ru-RU" sz="1800" dirty="0"/>
              <a:t>корректный объект </a:t>
            </a:r>
            <a:r>
              <a:rPr lang="ru-RU" sz="1800" dirty="0" smtClean="0"/>
              <a:t>испытаний, образец </a:t>
            </a:r>
            <a:r>
              <a:rPr lang="ru-RU" sz="1800" dirty="0"/>
              <a:t>идентифицирован только как  «пищевая матрица</a:t>
            </a:r>
            <a:r>
              <a:rPr lang="ru-RU" sz="1800" dirty="0" smtClean="0"/>
              <a:t>»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-Сложность </a:t>
            </a:r>
            <a:r>
              <a:rPr lang="ru-RU" sz="1800" dirty="0"/>
              <a:t>подсчета (см. ГОСТ 10444.12-2013 п.9.3.1 </a:t>
            </a:r>
            <a:r>
              <a:rPr lang="ru-RU" sz="1800" dirty="0" smtClean="0"/>
              <a:t>Примечание)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-Методики </a:t>
            </a:r>
            <a:r>
              <a:rPr lang="ru-RU" sz="1800" dirty="0"/>
              <a:t>большое количество и не равнозначные</a:t>
            </a:r>
          </a:p>
          <a:p>
            <a:pPr marL="0" indent="0" algn="just">
              <a:buNone/>
            </a:pPr>
            <a:r>
              <a:rPr lang="ru-RU" sz="1800" dirty="0" smtClean="0"/>
              <a:t>-Не </a:t>
            </a:r>
            <a:r>
              <a:rPr lang="ru-RU" sz="1800" dirty="0"/>
              <a:t>точно указан вид продукта</a:t>
            </a:r>
          </a:p>
          <a:p>
            <a:pPr marL="0" indent="0" algn="just">
              <a:buNone/>
            </a:pPr>
            <a:r>
              <a:rPr lang="ru-RU" sz="1800" dirty="0" smtClean="0"/>
              <a:t>-Малое </a:t>
            </a:r>
            <a:r>
              <a:rPr lang="ru-RU" sz="1800" dirty="0"/>
              <a:t>количество образца</a:t>
            </a:r>
          </a:p>
          <a:p>
            <a:pPr marL="0" indent="0" algn="just">
              <a:buNone/>
            </a:pPr>
            <a:r>
              <a:rPr lang="ru-RU" sz="1800" dirty="0" smtClean="0"/>
              <a:t>-Не </a:t>
            </a:r>
            <a:r>
              <a:rPr lang="ru-RU" sz="1800" dirty="0"/>
              <a:t>стабильный образец </a:t>
            </a:r>
          </a:p>
          <a:p>
            <a:pPr marL="0" indent="0" algn="just">
              <a:buNone/>
            </a:pPr>
            <a:r>
              <a:rPr lang="ru-RU" sz="1800" dirty="0" smtClean="0"/>
              <a:t>-При </a:t>
            </a:r>
            <a:r>
              <a:rPr lang="ru-RU" sz="1800" dirty="0"/>
              <a:t>статистической обработке результатов МЛС возникают проблемы в связи с отсутствием положительных результатов исследований (оценка результатов – 0 баллов или отсутствие действия)</a:t>
            </a:r>
          </a:p>
          <a:p>
            <a:pPr marL="0" indent="0" algn="just">
              <a:buNone/>
            </a:pPr>
            <a:r>
              <a:rPr lang="ru-RU" sz="1800" dirty="0" smtClean="0"/>
              <a:t>-Робастное </a:t>
            </a:r>
            <a:r>
              <a:rPr lang="ru-RU" sz="1800" dirty="0"/>
              <a:t>среднее и приписанное значения отличались примерно на 20 % (приписанное выше), лишь одна из 24 лабораторий имела результат выше приписанного значения, остальные все находились по одну сторону (</a:t>
            </a:r>
            <a:r>
              <a:rPr lang="ru-RU" sz="1800" dirty="0" smtClean="0"/>
              <a:t>ниже)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-Очень </a:t>
            </a:r>
            <a:r>
              <a:rPr lang="ru-RU" sz="1800" dirty="0"/>
              <a:t>дорогостоящий образец. ( конструкции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4042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ru-RU" dirty="0" smtClean="0"/>
              <a:t>Отчет </a:t>
            </a:r>
            <a:r>
              <a:rPr lang="ru-RU" dirty="0"/>
              <a:t>об участии в ППК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ПЛ СМ 7.15-2015 Политика в отношении участия аккредитованных лабораторий в проверках </a:t>
            </a:r>
            <a:r>
              <a:rPr lang="ru-RU" sz="2400" dirty="0" smtClean="0"/>
              <a:t>квалификации</a:t>
            </a:r>
          </a:p>
          <a:p>
            <a:pPr marL="0" indent="0">
              <a:buNone/>
            </a:pPr>
            <a:r>
              <a:rPr lang="ru-RU" sz="2400" dirty="0"/>
              <a:t>4. Применение результатов проверки квалификации</a:t>
            </a:r>
          </a:p>
          <a:p>
            <a:pPr marL="0" indent="0">
              <a:buNone/>
            </a:pPr>
            <a:r>
              <a:rPr lang="ru-RU" sz="2400" dirty="0"/>
              <a:t>4.1 Аккредитованная лаборатория не реже 1 раза в 18 месяцев направляет в БГЦА отчет об участии в ППК, используя соответствующую форму, размещенную на веб-сайте БГЦА www.bsca.by. По запросу БГЦА лаборатория представляет документацию, подтверждающую ее участие в конкретной ППК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План БГЦА  по пересмотру </a:t>
            </a:r>
            <a:r>
              <a:rPr lang="ru-RU" sz="2400" b="1" dirty="0"/>
              <a:t>ПЛ СМ 7.15-2015 </a:t>
            </a:r>
            <a:r>
              <a:rPr lang="ru-RU" sz="2400" b="1" dirty="0" smtClean="0"/>
              <a:t>в связи </a:t>
            </a:r>
            <a:r>
              <a:rPr lang="ru-RU" sz="2400" b="1" dirty="0"/>
              <a:t>с </a:t>
            </a:r>
            <a:r>
              <a:rPr lang="ru-RU" sz="2400" b="1" dirty="0" smtClean="0"/>
              <a:t>пересмотром ILAC </a:t>
            </a:r>
            <a:r>
              <a:rPr lang="ru-RU" sz="2400" b="1" dirty="0"/>
              <a:t>P9:06 «Политика ILAC по участию в проверке квалификации»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93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32848" cy="864096"/>
          </a:xfrm>
        </p:spPr>
        <p:txBody>
          <a:bodyPr/>
          <a:lstStyle/>
          <a:p>
            <a:r>
              <a:rPr lang="ru-RU" dirty="0" smtClean="0"/>
              <a:t>Ежеквартальный отчет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Поручение Совета Министров Республики Беларусь от 06.02.2020г. № 07/312-47/1497 </a:t>
            </a:r>
          </a:p>
          <a:p>
            <a:pPr marL="0" indent="0" algn="just">
              <a:buNone/>
            </a:pPr>
            <a:r>
              <a:rPr lang="ru-RU" sz="2800" dirty="0" smtClean="0"/>
              <a:t>«О разработке Плана мероприятий по совершенствованию работ в области аккредитации на 2020 год»</a:t>
            </a:r>
          </a:p>
          <a:p>
            <a:pPr marL="0" indent="0" algn="just">
              <a:buNone/>
            </a:pPr>
            <a:r>
              <a:rPr lang="ru-RU" sz="2400" dirty="0" smtClean="0"/>
              <a:t>Пункт 6.7 Провести </a:t>
            </a:r>
            <a:r>
              <a:rPr lang="ru-RU" sz="2400" dirty="0"/>
              <a:t>анализ проводимых программ проверок квалификации и межлабораторных сличительных испытаний с целью оценки направление деятельности лабораторий выполняющих испытания продукции на соответствие требованиям установленных в регламентах а также определить направление деятельности лабораторий для проведения проверки квалификации межлабораторных сличительных испытаний не представляется возможным</a:t>
            </a:r>
          </a:p>
        </p:txBody>
      </p:sp>
    </p:spTree>
    <p:extLst>
      <p:ext uri="{BB962C8B-B14F-4D97-AF65-F5344CB8AC3E}">
        <p14:creationId xmlns:p14="http://schemas.microsoft.com/office/powerpoint/2010/main" val="276527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72C7FB-2D7B-4E2E-8526-82A6CADFAE60}"/>
              </a:ext>
            </a:extLst>
          </p:cNvPr>
          <p:cNvSpPr txBox="1"/>
          <p:nvPr/>
        </p:nvSpPr>
        <p:spPr>
          <a:xfrm>
            <a:off x="377301" y="260648"/>
            <a:ext cx="8389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 при отправке ежеквартального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отчета</a:t>
            </a:r>
            <a:endParaRPr lang="aa-E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14C3C65-F20D-4D8A-80FE-F4FAA631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5" y="1988840"/>
            <a:ext cx="8885995" cy="2391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A151A98-534E-44EC-8FA2-C5CEFC79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" y="4490252"/>
            <a:ext cx="4508485" cy="23285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03C5AA6-E042-4989-B3A4-0C57F6F7A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763" y="4526615"/>
            <a:ext cx="4018030" cy="23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04856" cy="432048"/>
          </a:xfrm>
        </p:spPr>
        <p:txBody>
          <a:bodyPr/>
          <a:lstStyle/>
          <a:p>
            <a:r>
              <a:rPr lang="ru-RU" dirty="0" smtClean="0"/>
              <a:t>Ежеквартальный отчет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424936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- </a:t>
            </a:r>
            <a:r>
              <a:rPr lang="ru-RU" sz="1800" dirty="0"/>
              <a:t>354 лабораторий участвовало в программах проверки квалификации и межлабораторных сличениях в 1 кв. 2020 года, из них:</a:t>
            </a:r>
          </a:p>
          <a:p>
            <a:pPr marL="0" indent="0" algn="just">
              <a:buNone/>
            </a:pPr>
            <a:r>
              <a:rPr lang="ru-RU" sz="1800" dirty="0"/>
              <a:t>- 137 лабораторий участвовало в программах проверки квалификации, организованных провайдерами Республики Беларусь: БелГИМ, РУП «Брестский ЦСМС», РУП «Гродненский ЦСМС», РУП «Лидский ЦСМС», Государственное предприятие «Гомельский ЦСМС» и ГУ «Белорусский государственный ветеринарный центр»;</a:t>
            </a:r>
          </a:p>
          <a:p>
            <a:pPr marL="0" indent="0" algn="just">
              <a:buNone/>
            </a:pPr>
            <a:r>
              <a:rPr lang="ru-RU" sz="1800" dirty="0"/>
              <a:t>- 15 лаборатории участвовали в программах проверки квалификации других </a:t>
            </a:r>
            <a:r>
              <a:rPr lang="ru-RU" sz="1800" dirty="0" smtClean="0"/>
              <a:t>государств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- 95 лаборатория участвовала в межлабораторных сличениях по инициативе аккредитованных органов по оценке соответствия.</a:t>
            </a:r>
          </a:p>
          <a:p>
            <a:pPr marL="0" indent="0" algn="just">
              <a:buNone/>
            </a:pPr>
            <a:r>
              <a:rPr lang="ru-RU" sz="1800" dirty="0"/>
              <a:t>19 лабораторий получило отрицательные и сомнительные результаты по участию в программах проверки квалификации и межлабораторных сличениях и провело корректирующие действия: анализ причин получения сомнительных результатов, проведение учебы по методам испытаний, внеплановая поверка средств измерений, проведение внутрилабораторных сличений и внутрилабораторного контроля, участие в следующих турах программ проверки квалификации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000" dirty="0" smtClean="0"/>
              <a:t>- </a:t>
            </a:r>
            <a:r>
              <a:rPr lang="ru-RU" sz="2000" dirty="0"/>
              <a:t>157 лабораторий не участвовало в программах проверки квалификации и межлабораторных сличениях в 1 кв. 2020 года;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250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5"/>
          <p:cNvSpPr>
            <a:spLocks noChangeArrowheads="1"/>
          </p:cNvSpPr>
          <p:nvPr/>
        </p:nvSpPr>
        <p:spPr bwMode="auto">
          <a:xfrm>
            <a:off x="714348" y="1071546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A50021"/>
              </a:solidFill>
            </a:endParaRPr>
          </a:p>
        </p:txBody>
      </p:sp>
      <p:sp>
        <p:nvSpPr>
          <p:cNvPr id="109572" name="TextBox 5"/>
          <p:cNvSpPr txBox="1">
            <a:spLocks noChangeArrowheads="1"/>
          </p:cNvSpPr>
          <p:nvPr/>
        </p:nvSpPr>
        <p:spPr bwMode="auto">
          <a:xfrm>
            <a:off x="323850" y="6046788"/>
            <a:ext cx="3603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401" tIns="32201" rIns="64401" bIns="32201">
            <a:spAutoFit/>
          </a:bodyPr>
          <a:lstStyle/>
          <a:p>
            <a:pPr algn="l" defTabSz="912813"/>
            <a:endParaRPr lang="ru-RU" sz="1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2650" y="-2904"/>
            <a:ext cx="90413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i="1" dirty="0"/>
              <a:t>Участие аккредитованных лабораторий (центров) включенных в национальную часть единого реестра ЕАЭС в программах проверки квалификации (МЛС) по методам </a:t>
            </a:r>
            <a:r>
              <a:rPr lang="ru-RU" sz="1800" b="1" i="1" dirty="0" smtClean="0"/>
              <a:t>ТР/ЕАЭС</a:t>
            </a:r>
            <a:endParaRPr lang="ru-RU" sz="2000" b="1" i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70549"/>
              </p:ext>
            </p:extLst>
          </p:nvPr>
        </p:nvGraphicFramePr>
        <p:xfrm>
          <a:off x="199559" y="892896"/>
          <a:ext cx="8805151" cy="5894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2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3553">
                  <a:extLst>
                    <a:ext uri="{9D8B030D-6E8A-4147-A177-3AD203B41FA5}">
                      <a16:colId xmlns:a16="http://schemas.microsoft.com/office/drawing/2014/main" xmlns="" val="626342085"/>
                    </a:ext>
                  </a:extLst>
                </a:gridCol>
              </a:tblGrid>
              <a:tr h="402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технических регламентов</a:t>
                      </a: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участий ИЛ  в  программах ПК 2019</a:t>
                      </a: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участий ИЛ  в  программах ПК  2020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 безопасности железнодорожного подвижного состава (ТР ТС 001/2011)</a:t>
                      </a: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инфраструктуры железнодорожного транспорта (ТР ТС 003/2011)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низковольтного оборудования  (ТР ТС 004/2011)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16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упаковки  (ТР ТС 005/2011)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14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продукции, предназначенной для детей и подростков (ТР ТС 007/2011)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32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игрушек  (ТР ТС 008/2011)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35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парфюмерно-косметической продукции  (ТР ТС 009/2011)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18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машин и оборудования  (ТР ТС 010/2011)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55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лифтов  (ТР ТС 011/2011)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8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оборудования для работы во взрывоопасных средах (ТР ТС 012/2011)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042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требованиях к автомобильному и авиационному бензину, дизельному и судовому топливу, топливу для реактивных двигателей и мазуту (ТР ТС 013/2011)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Безопасность автомобильных дорог (ТР ТС 014/2011)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8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зерна (ТР ТС 015/2011)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40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2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аппаратов, работающих на газообразном топливе (ТР ТС 016/2011)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продукции легкой промышленности (ТР ТС 017/2011)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26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колесных транспортных средств (ТР ТС 018/2011)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27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 безопасности средств индивидуальной защиты (ТР ТС 019/2011)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1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Электромагнитная совместимость технических средств (ТР ТС 020/2011)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9E521E7-3C69-4200-B77D-8EE2197A7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94741"/>
              </p:ext>
            </p:extLst>
          </p:nvPr>
        </p:nvGraphicFramePr>
        <p:xfrm>
          <a:off x="362004" y="1330272"/>
          <a:ext cx="8620787" cy="515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2354">
                  <a:extLst>
                    <a:ext uri="{9D8B030D-6E8A-4147-A177-3AD203B41FA5}">
                      <a16:colId xmlns:a16="http://schemas.microsoft.com/office/drawing/2014/main" xmlns="" val="32859045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3894865611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xmlns="" val="1698662789"/>
                    </a:ext>
                  </a:extLst>
                </a:gridCol>
              </a:tblGrid>
              <a:tr h="115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пищевой продукции (ТР ТС 021/2011)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2568758137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безопасности пищевой продукции (ТР ТС 021/2011)</a:t>
                      </a: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363</a:t>
                      </a: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2871063368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Технический регламент на масложировую продукцию (ТР ТС 024/2011)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752829021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мебельной продукции (ТР ТС 025/2012)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998383089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маломерных судов (ТР ТС 026/2012)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417695780"/>
                  </a:ext>
                </a:extLst>
              </a:tr>
              <a:tr h="273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отдельных видов специализированной пищевой продукции, в том числе диетического лечебного и диетического профилактического питания (ТР ТС 027/2012)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2809794683"/>
                  </a:ext>
                </a:extLst>
              </a:tr>
              <a:tr h="273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Требования безопасности пищевых добавок, ароматизаторов и технологических вспомогательных веществ (ТР ТС 029/2012)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300290520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Требования к смазочным материалам, маслам и специальным жидкостям (ТР ТС 030/2012)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237841769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сельскохозяйственных и лесохозяйственных тракторов и прицепов к ним  (ТР ТС 031/2013)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558412492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оборудования, работающего под избыточным давлением (ТР ТС 032/2013)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615590682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молока и молочной продукции (ТР ТС 033/2013)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412950021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мяса и мясной продукции (ТР ТС 034/2013)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3321800669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Технический регламент на табачную продукцию (ТР ТС 035/2014)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222862873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рыбы и рыбной продукции (ТР ЕАЭС 040/2016)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508207195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химической продукции (ТР ЕАЭС 041/2017)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2138835734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оборудования для детских игровых площадок (ТР ЕАЭС 042/2017)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3170290843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упакованной питьевой воды, включая природную минеральную воду (ТР ЕАЭС 044/2017)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27111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 безопасности алкогольной продукции (ТР ЕАЭС 047/2018)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545956056"/>
                  </a:ext>
                </a:extLst>
              </a:tr>
              <a:tr h="13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1256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1685874568"/>
                  </a:ext>
                </a:extLst>
              </a:tr>
            </a:tbl>
          </a:graphicData>
        </a:graphic>
      </p:graphicFrame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612F78A6-D598-4099-B845-CA56EB74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0" y="4082"/>
            <a:ext cx="90413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i="1" dirty="0"/>
              <a:t>Участие аккредитованных лабораторий (центров) включенных в национальную часть единого реестра ЕАЭС в программах проверки квалификации (МЛС) по методам </a:t>
            </a:r>
            <a:r>
              <a:rPr lang="ru-RU" sz="1800" b="1" i="1" dirty="0" smtClean="0"/>
              <a:t>ТР/ЕАЭС</a:t>
            </a:r>
            <a:endParaRPr lang="ru-RU" sz="2000" b="1" i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3496E40-36F4-4E7E-A758-B9C46835A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10383"/>
              </p:ext>
            </p:extLst>
          </p:nvPr>
        </p:nvGraphicFramePr>
        <p:xfrm>
          <a:off x="343702" y="927412"/>
          <a:ext cx="8639089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0831">
                  <a:extLst>
                    <a:ext uri="{9D8B030D-6E8A-4147-A177-3AD203B41FA5}">
                      <a16:colId xmlns:a16="http://schemas.microsoft.com/office/drawing/2014/main" xmlns="" val="1283532027"/>
                    </a:ext>
                  </a:extLst>
                </a:gridCol>
                <a:gridCol w="2058055">
                  <a:extLst>
                    <a:ext uri="{9D8B030D-6E8A-4147-A177-3AD203B41FA5}">
                      <a16:colId xmlns:a16="http://schemas.microsoft.com/office/drawing/2014/main" xmlns="" val="3889990514"/>
                    </a:ext>
                  </a:extLst>
                </a:gridCol>
                <a:gridCol w="1800203">
                  <a:extLst>
                    <a:ext uri="{9D8B030D-6E8A-4147-A177-3AD203B41FA5}">
                      <a16:colId xmlns:a16="http://schemas.microsoft.com/office/drawing/2014/main" xmlns="" val="840240545"/>
                    </a:ext>
                  </a:extLst>
                </a:gridCol>
              </a:tblGrid>
              <a:tr h="4028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технических регламентов</a:t>
                      </a: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участий ИЛ  в  программах ПК 2019</a:t>
                      </a:r>
                    </a:p>
                  </a:txBody>
                  <a:tcPr marL="36025" marR="360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участий ИЛ  в  программах ПК в 1 квартале  2020</a:t>
                      </a:r>
                    </a:p>
                  </a:txBody>
                  <a:tcPr marL="36025" marR="36025" marT="0" marB="0"/>
                </a:tc>
                <a:extLst>
                  <a:ext uri="{0D108BD9-81ED-4DB2-BD59-A6C34878D82A}">
                    <a16:rowId xmlns:a16="http://schemas.microsoft.com/office/drawing/2014/main" xmlns="" val="2163537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95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5"/>
          <p:cNvSpPr>
            <a:spLocks noChangeArrowheads="1"/>
          </p:cNvSpPr>
          <p:nvPr/>
        </p:nvSpPr>
        <p:spPr bwMode="auto">
          <a:xfrm>
            <a:off x="714348" y="1071546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A50021"/>
              </a:solidFill>
            </a:endParaRPr>
          </a:p>
        </p:txBody>
      </p:sp>
      <p:sp>
        <p:nvSpPr>
          <p:cNvPr id="109572" name="TextBox 5"/>
          <p:cNvSpPr txBox="1">
            <a:spLocks noChangeArrowheads="1"/>
          </p:cNvSpPr>
          <p:nvPr/>
        </p:nvSpPr>
        <p:spPr bwMode="auto">
          <a:xfrm>
            <a:off x="323850" y="6046788"/>
            <a:ext cx="3603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401" tIns="32201" rIns="64401" bIns="32201">
            <a:spAutoFit/>
          </a:bodyPr>
          <a:lstStyle/>
          <a:p>
            <a:pPr algn="l" defTabSz="912813"/>
            <a:endParaRPr lang="ru-RU" sz="1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9552" y="164822"/>
            <a:ext cx="84997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Технические регламенты ТС/ЕАЭС по которым в 2019 </a:t>
            </a:r>
            <a:r>
              <a:rPr lang="ru-RU" b="1" i="1" dirty="0" smtClean="0"/>
              <a:t>не </a:t>
            </a:r>
            <a:r>
              <a:rPr lang="ru-RU" b="1" i="1" dirty="0"/>
              <a:t>проводилась программы проверки квалификации (МЛС) среди аккредитованных лабораторий (центров) включенных в национальную часть единого реестра ЕАЭС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166" y="3156279"/>
            <a:ext cx="871543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200" b="1" i="1" dirty="0"/>
          </a:p>
          <a:p>
            <a:pPr algn="ctr"/>
            <a:endParaRPr lang="ru-RU" sz="2400" b="1" i="1" dirty="0"/>
          </a:p>
          <a:p>
            <a:pPr algn="ctr"/>
            <a:endParaRPr lang="ru-RU" sz="2400" b="1" i="1" dirty="0"/>
          </a:p>
          <a:p>
            <a:pPr algn="ctr"/>
            <a:r>
              <a:rPr lang="ru-RU" sz="1800" i="1" dirty="0"/>
              <a:t>	</a:t>
            </a:r>
            <a:endParaRPr lang="ru-RU" sz="1800" b="1" i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96763"/>
              </p:ext>
            </p:extLst>
          </p:nvPr>
        </p:nvGraphicFramePr>
        <p:xfrm>
          <a:off x="0" y="1330424"/>
          <a:ext cx="903928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7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384">
                <a:tc>
                  <a:txBody>
                    <a:bodyPr/>
                    <a:lstStyle/>
                    <a:p>
                      <a:r>
                        <a:rPr lang="ru-RU" sz="2000" dirty="0"/>
                        <a:t>Наименование</a:t>
                      </a:r>
                      <a:r>
                        <a:rPr lang="ru-RU" sz="2000" baseline="0" dirty="0"/>
                        <a:t> технических регламентов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Количество ИЛ в Едином реестре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033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высокоскоростного железнодорожного транспорта (ТР ТС 002/2011)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пиротехнических изделий (ТР ТС 006/2011)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r>
                        <a:rPr lang="ru-RU" sz="1400" dirty="0"/>
                        <a:t>Пищевая продукция в части ее маркировки (ТР ТС 022/2011)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взрывчатых веществ и изделий на их основе (ТР ТС 028/2012)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888">
                <a:tc>
                  <a:txBody>
                    <a:bodyPr/>
                    <a:lstStyle/>
                    <a:p>
                      <a:r>
                        <a:rPr lang="ru-RU" sz="1400" dirty="0"/>
                        <a:t>Требования к сжиженным углеводородным газам для использования их в качестве топлива (ТР ЕАЭС 036/2016)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2792">
                <a:tc>
                  <a:txBody>
                    <a:bodyPr/>
                    <a:lstStyle/>
                    <a:p>
                      <a:r>
                        <a:rPr lang="ru-RU" sz="1400" dirty="0"/>
                        <a:t>Об ограничении применения опасных веществ в изделиях электротехники и радиоэлектроники (ТР ЕАЭС 037/2016)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аттракционов (ТР ЕАЭС 038/2016)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944">
                <a:tc>
                  <a:txBody>
                    <a:bodyPr/>
                    <a:lstStyle/>
                    <a:p>
                      <a:r>
                        <a:rPr lang="ru-RU" sz="1400" dirty="0"/>
                        <a:t>О требованиях к минеральным удобрениям (ТР ЕАЭС 039/2016)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232">
                <a:tc>
                  <a:txBody>
                    <a:bodyPr/>
                    <a:lstStyle/>
                    <a:p>
                      <a:r>
                        <a:rPr lang="ru-RU" sz="1400" dirty="0"/>
                        <a:t>О требованиях к средствам обеспечения пожарной безопасности и пожаротушения (ТР ЕАЭС 043/2017)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512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нефти, подготовленной к транспортировке и (или) использованию (ТР ЕАЭС 045/2017)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5808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газа горючего природного, подготовленного к транспортированию и (или) использованию (ТР ЕАЭС 046/2018)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55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5"/>
          <p:cNvSpPr>
            <a:spLocks noChangeArrowheads="1"/>
          </p:cNvSpPr>
          <p:nvPr/>
        </p:nvSpPr>
        <p:spPr bwMode="auto">
          <a:xfrm>
            <a:off x="714348" y="1071546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A50021"/>
              </a:solidFill>
            </a:endParaRPr>
          </a:p>
        </p:txBody>
      </p:sp>
      <p:sp>
        <p:nvSpPr>
          <p:cNvPr id="109572" name="TextBox 5"/>
          <p:cNvSpPr txBox="1">
            <a:spLocks noChangeArrowheads="1"/>
          </p:cNvSpPr>
          <p:nvPr/>
        </p:nvSpPr>
        <p:spPr bwMode="auto">
          <a:xfrm>
            <a:off x="323850" y="6046788"/>
            <a:ext cx="3603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401" tIns="32201" rIns="64401" bIns="32201">
            <a:spAutoFit/>
          </a:bodyPr>
          <a:lstStyle/>
          <a:p>
            <a:pPr algn="l" defTabSz="912813"/>
            <a:endParaRPr lang="ru-RU" sz="1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9552" y="164822"/>
            <a:ext cx="84997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Технические регламенты ТС/ЕАЭС по которым в 1 кв. 2020 году не проводилась программы проверки квалификации (МЛС) среди аккредитованных лабораторий (центров) включенных в национальную часть единого реестра ЕАЭС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166" y="3156279"/>
            <a:ext cx="871543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200" b="1" i="1" dirty="0"/>
          </a:p>
          <a:p>
            <a:pPr algn="ctr"/>
            <a:endParaRPr lang="ru-RU" sz="2400" b="1" i="1" dirty="0"/>
          </a:p>
          <a:p>
            <a:pPr algn="ctr"/>
            <a:endParaRPr lang="ru-RU" sz="2400" b="1" i="1" dirty="0"/>
          </a:p>
          <a:p>
            <a:pPr algn="ctr"/>
            <a:r>
              <a:rPr lang="ru-RU" sz="1800" i="1" dirty="0"/>
              <a:t>	</a:t>
            </a:r>
            <a:endParaRPr lang="ru-RU" sz="1800" b="1" i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96763"/>
              </p:ext>
            </p:extLst>
          </p:nvPr>
        </p:nvGraphicFramePr>
        <p:xfrm>
          <a:off x="0" y="1330424"/>
          <a:ext cx="903928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7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384">
                <a:tc>
                  <a:txBody>
                    <a:bodyPr/>
                    <a:lstStyle/>
                    <a:p>
                      <a:r>
                        <a:rPr lang="ru-RU" sz="2000" dirty="0"/>
                        <a:t>Наименование</a:t>
                      </a:r>
                      <a:r>
                        <a:rPr lang="ru-RU" sz="2000" baseline="0" dirty="0"/>
                        <a:t> технических регламентов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Количество ИЛ в Едином реестре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033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высокоскоростного железнодорожного транспорта (ТР ТС 002/2011)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пиротехнических изделий (ТР ТС 006/2011)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r>
                        <a:rPr lang="ru-RU" sz="1400" dirty="0"/>
                        <a:t>Пищевая продукция в части ее маркировки (ТР ТС 022/2011)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взрывчатых веществ и изделий на их основе (ТР ТС 028/2012)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888">
                <a:tc>
                  <a:txBody>
                    <a:bodyPr/>
                    <a:lstStyle/>
                    <a:p>
                      <a:r>
                        <a:rPr lang="ru-RU" sz="1400" dirty="0"/>
                        <a:t>Требования к сжиженным углеводородным газам для использования их в качестве топлива (ТР ЕАЭС 036/2016)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2792">
                <a:tc>
                  <a:txBody>
                    <a:bodyPr/>
                    <a:lstStyle/>
                    <a:p>
                      <a:r>
                        <a:rPr lang="ru-RU" sz="1400" dirty="0"/>
                        <a:t>Об ограничении применения опасных веществ в изделиях электротехники и радиоэлектроники (ТР ЕАЭС 037/2016)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аттракционов (ТР ЕАЭС 038/2016)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944">
                <a:tc>
                  <a:txBody>
                    <a:bodyPr/>
                    <a:lstStyle/>
                    <a:p>
                      <a:r>
                        <a:rPr lang="ru-RU" sz="1400" dirty="0"/>
                        <a:t>О требованиях к минеральным удобрениям (ТР ЕАЭС 039/2016)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232">
                <a:tc>
                  <a:txBody>
                    <a:bodyPr/>
                    <a:lstStyle/>
                    <a:p>
                      <a:r>
                        <a:rPr lang="ru-RU" sz="1400" dirty="0"/>
                        <a:t>О требованиях к средствам обеспечения пожарной безопасности и пожаротушения (ТР ЕАЭС 043/2017)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512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нефти, подготовленной к транспортировке и (или) использованию (ТР ЕАЭС 045/2017)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5808">
                <a:tc>
                  <a:txBody>
                    <a:bodyPr/>
                    <a:lstStyle/>
                    <a:p>
                      <a:r>
                        <a:rPr lang="ru-RU" sz="1400" dirty="0"/>
                        <a:t>О безопасности газа горючего природного, подготовленного к транспортированию и (или) использованию (ТР ЕАЭС 046/2018)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21089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10228</TotalTime>
  <Words>2026</Words>
  <Application>Microsoft Office PowerPoint</Application>
  <PresentationFormat>Экран (4:3)</PresentationFormat>
  <Paragraphs>377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Tahoma</vt:lpstr>
      <vt:lpstr>Calibri</vt:lpstr>
      <vt:lpstr>Times New Roman</vt:lpstr>
      <vt:lpstr>Оформление по умолчанию</vt:lpstr>
      <vt:lpstr>Покрытие программами проверки квалификации методов проведения испытаний объектов технического регулирования, попадающих под действия технических регламентов ТРТС (ЕАЭС)</vt:lpstr>
      <vt:lpstr>Отчет об участии в ППК</vt:lpstr>
      <vt:lpstr>Ежеквартальный отчет </vt:lpstr>
      <vt:lpstr>Презентация PowerPoint</vt:lpstr>
      <vt:lpstr>Ежеквартальный отчет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Проблемные вопросы ППК МЛС в 1 кв. 2020 года</vt:lpstr>
    </vt:vector>
  </TitlesOfParts>
  <Company>BSW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Юрченко</dc:creator>
  <cp:lastModifiedBy>Демидов Илья Васильевич</cp:lastModifiedBy>
  <cp:revision>1765</cp:revision>
  <cp:lastPrinted>2020-02-11T08:22:00Z</cp:lastPrinted>
  <dcterms:created xsi:type="dcterms:W3CDTF">2009-01-09T10:17:11Z</dcterms:created>
  <dcterms:modified xsi:type="dcterms:W3CDTF">2020-06-09T10:56:43Z</dcterms:modified>
</cp:coreProperties>
</file>