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ps3.belgiss.by/TrCu/TrCuDetail.php?UrlId=435213" TargetMode="External"/><Relationship Id="rId2" Type="http://schemas.openxmlformats.org/officeDocument/2006/relationships/hyperlink" Target="https://ips3.belgiss.by/TrCu/TrCuDetail.php?UrlId=422342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ips3.belgiss.by/TrCu/TrCuDetail.php?UrlId=435214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ps3.belgiss.by/TrCu/TrCuDetail.php?UrlId=38072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ps3.belgiss.by/TrCu/TrCuDetail.php?UrlId=385967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ps3.belgiss.by/TrCu/TrCuDetail.php?UrlId=389180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F96536F-8B29-48D9-A8B1-9E568EF8F4C8}"/>
              </a:ext>
            </a:extLst>
          </p:cNvPr>
          <p:cNvSpPr/>
          <p:nvPr/>
        </p:nvSpPr>
        <p:spPr>
          <a:xfrm>
            <a:off x="852256" y="981509"/>
            <a:ext cx="10431263" cy="2188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BY" sz="2400" b="1" i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Обзор основных изменений </a:t>
            </a:r>
            <a:endParaRPr lang="ru-RU" sz="2400" b="1" i="1" dirty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BY" sz="2400" b="1" i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перечней стандартов технических регламентов </a:t>
            </a:r>
            <a:endParaRPr lang="ru-RU" sz="2400" b="1" i="1" dirty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BY" sz="2400" b="1" i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Таможенного союза/Евразийского экономического союза, </a:t>
            </a:r>
            <a:endParaRPr lang="ru-RU" sz="2400" b="1" i="1" dirty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BY" sz="2400" b="1" i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устанавливающих требования к методам испытаний </a:t>
            </a:r>
            <a:endParaRPr lang="ru-RU" sz="2400" b="1" i="1" dirty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BY" sz="2400" b="1" i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регламентирующих обращение пищевой продукции </a:t>
            </a:r>
            <a:endParaRPr lang="ru-BY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130BA3A-DE68-4012-893A-1E7D02A930FB}"/>
              </a:ext>
            </a:extLst>
          </p:cNvPr>
          <p:cNvSpPr/>
          <p:nvPr/>
        </p:nvSpPr>
        <p:spPr>
          <a:xfrm>
            <a:off x="6581314" y="3949214"/>
            <a:ext cx="53147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Шкляров Александр Александрович, </a:t>
            </a:r>
          </a:p>
          <a:p>
            <a:r>
              <a:rPr lang="ru-RU" dirty="0"/>
              <a:t>ведущий инженер </a:t>
            </a:r>
          </a:p>
          <a:p>
            <a:r>
              <a:rPr lang="ru-RU" dirty="0"/>
              <a:t>отдела аккредитации лабораторий №1 БГЦА</a:t>
            </a:r>
            <a:endParaRPr lang="ru-BY" dirty="0"/>
          </a:p>
        </p:txBody>
      </p:sp>
    </p:spTree>
    <p:extLst>
      <p:ext uri="{BB962C8B-B14F-4D97-AF65-F5344CB8AC3E}">
        <p14:creationId xmlns:p14="http://schemas.microsoft.com/office/powerpoint/2010/main" val="708497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05512B5-3223-4FF6-894F-FE27BEE4A6E5}"/>
              </a:ext>
            </a:extLst>
          </p:cNvPr>
          <p:cNvSpPr txBox="1"/>
          <p:nvPr/>
        </p:nvSpPr>
        <p:spPr>
          <a:xfrm>
            <a:off x="2525086" y="578841"/>
            <a:ext cx="6367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ТР ТС 034/2013</a:t>
            </a:r>
            <a:r>
              <a:rPr lang="ru-RU" b="1" dirty="0"/>
              <a:t> О безопасности мяса и мясной продукции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7EEB13-0303-4B8E-A81B-D90CCDBD2670}"/>
              </a:ext>
            </a:extLst>
          </p:cNvPr>
          <p:cNvSpPr txBox="1"/>
          <p:nvPr/>
        </p:nvSpPr>
        <p:spPr>
          <a:xfrm>
            <a:off x="321579" y="2239861"/>
            <a:ext cx="118704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Введен в действие с 01 июня 2020 года (взамен </a:t>
            </a:r>
            <a:r>
              <a:rPr lang="ru-RU" dirty="0">
                <a:hlinkClick r:id="rId3" tooltip="Перейти к карточке ТР ТС 034/2013 Перечень 1 от 26.05.2014 № 8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утвержденного 26.05.2014 № 81</a:t>
            </a:r>
            <a:r>
              <a:rPr lang="ru-RU" dirty="0"/>
              <a:t>) «Перечень международных и региональных (межгосударственных) стандартов, а в случае их отсутствия - национальных (государственных) стандартов, в результате применения которых на добровольной основе обеспечивается соблюдение требований технического регламента», утв.  Утвержден Коллегии Евразийской экономической комиссии от 19 ноября 2019 г. № 198 </a:t>
            </a:r>
          </a:p>
          <a:p>
            <a:pPr algn="just"/>
            <a:endParaRPr lang="ru-RU" dirty="0"/>
          </a:p>
          <a:p>
            <a:r>
              <a:rPr lang="ru-RU" i="1" dirty="0"/>
              <a:t>В Перечень включено 20 межгосударственных стандартов (поз. 168 – 187 Перечня) с указанием области распространения на 70 придуманных названий мясной продукции, </a:t>
            </a:r>
          </a:p>
          <a:p>
            <a:r>
              <a:rPr lang="ru-RU" i="1" dirty="0"/>
              <a:t>в т.ч. ГОСТ 34397-2018 «Мясная продукция. Оценка тождества и сходства до степени смешения придуманных названий».</a:t>
            </a:r>
            <a:endParaRPr lang="ru-RU" dirty="0"/>
          </a:p>
          <a:p>
            <a:endParaRPr lang="ru-RU" i="1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5281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EC69FE0-5D5A-4A13-BF38-763D2CE48119}"/>
              </a:ext>
            </a:extLst>
          </p:cNvPr>
          <p:cNvSpPr txBox="1"/>
          <p:nvPr/>
        </p:nvSpPr>
        <p:spPr>
          <a:xfrm>
            <a:off x="160789" y="474345"/>
            <a:ext cx="1187042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Установлены ограничения действия стандартов:</a:t>
            </a:r>
          </a:p>
          <a:p>
            <a:endParaRPr lang="ru-RU" dirty="0"/>
          </a:p>
          <a:p>
            <a:r>
              <a:rPr lang="ru-RU" i="1" dirty="0"/>
              <a:t>ГОСТ 9163-90 «Консервы мясные и мясорастительные. Сосиски. Технические условия» - до даты присоединения  Республики Армения и Республики Казахстан к ГОСТ 9163-2014</a:t>
            </a:r>
          </a:p>
          <a:p>
            <a:endParaRPr lang="ru-RU" dirty="0"/>
          </a:p>
          <a:p>
            <a:r>
              <a:rPr lang="ru-RU" i="1" dirty="0"/>
              <a:t>ГОСТ 27747-88 «Мясо кроликов. Технические условия» - до даты присоединения Республики Беларусь к ГОСТ 27747-2016</a:t>
            </a:r>
            <a:endParaRPr lang="ru-RU" dirty="0"/>
          </a:p>
          <a:p>
            <a:endParaRPr lang="ru-RU" i="1" dirty="0"/>
          </a:p>
          <a:p>
            <a:r>
              <a:rPr lang="ru-RU" i="1" dirty="0"/>
              <a:t>СТ РК ГОСТ Р 52675-2009 «Полуфабрикаты мясные и </a:t>
            </a:r>
            <a:r>
              <a:rPr lang="ru-RU" i="1" dirty="0" err="1"/>
              <a:t>мясосодержащие</a:t>
            </a:r>
            <a:r>
              <a:rPr lang="ru-RU" i="1" dirty="0"/>
              <a:t>. Общие технические условия» - до даты присоединения Республики Казахстан к ГОСТ 32951-2014</a:t>
            </a:r>
            <a:endParaRPr lang="ru-RU" dirty="0"/>
          </a:p>
          <a:p>
            <a:endParaRPr lang="ru-RU" i="1" dirty="0"/>
          </a:p>
          <a:p>
            <a:r>
              <a:rPr lang="ru-RU" i="1" dirty="0"/>
              <a:t>СТ РК 1730-2007 «Мясо и мясные продукты. Общие технические условия» - применяется в отношении продуктов убоя и мясной продукции</a:t>
            </a:r>
            <a:endParaRPr lang="ru-RU" dirty="0"/>
          </a:p>
          <a:p>
            <a:endParaRPr lang="ru-RU" i="1" dirty="0"/>
          </a:p>
          <a:p>
            <a:r>
              <a:rPr lang="ru-RU" i="1" dirty="0"/>
              <a:t>СТ  РК  2087-2014  «Продукты  деликатесные  вареные,  копчено-вареные,  копчено-запеченные,  запеченные, сырокопченые из свинины, говядины, конины и птицы»  - применяется в отношении указанных  продуктов из свинины, говядины и конины</a:t>
            </a:r>
            <a:endParaRPr lang="ru-RU" dirty="0"/>
          </a:p>
          <a:p>
            <a:endParaRPr lang="ru-RU" i="1" dirty="0"/>
          </a:p>
          <a:p>
            <a:r>
              <a:rPr lang="ru-RU" i="1" dirty="0"/>
              <a:t>СТ РК 1728-2015 «Мясо и мясные продукты. Упаковка, маркировка, транспортирование и хранение» - применяется в отношении продуктов убоя и мясной продукции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161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ABE49AF-066A-4235-B100-43CD63E1A4E8}"/>
              </a:ext>
            </a:extLst>
          </p:cNvPr>
          <p:cNvSpPr txBox="1"/>
          <p:nvPr/>
        </p:nvSpPr>
        <p:spPr>
          <a:xfrm>
            <a:off x="321579" y="276837"/>
            <a:ext cx="118704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Введен в действие с 01 июня 2020 года (взамен </a:t>
            </a:r>
            <a:r>
              <a:rPr lang="ru-RU" dirty="0">
                <a:hlinkClick r:id="rId2" tooltip="Перейти к карточке ТР ТС 034/2013 Перечень 2 от 26.05.2014 № 8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утвержденного 26.05.2014 № 81</a:t>
            </a:r>
            <a:r>
              <a:rPr lang="ru-RU" dirty="0"/>
              <a:t>) «Перечень международных и региональных (межгосударственных) стандартов, а в случае их отсутствия - национальных (государственных) стандартов, содержащих правила и методы исследований (испытаний) и измерений, в том числе правила отбора образцов, необходимые для применения и исполнения требований технического регламента, Утвержден Решением Коллегии Евразийской экономической комиссии от 19 ноября 2019 г. № 198</a:t>
            </a:r>
          </a:p>
          <a:p>
            <a:endParaRPr lang="ru-RU" dirty="0"/>
          </a:p>
          <a:p>
            <a:r>
              <a:rPr lang="ru-RU" i="1" dirty="0"/>
              <a:t>В Перечень включены 35 Межгосударственных стандартов и аттестованных методик, обеспечивающих выполнение требований Технического регламента в части контроля содержания ветеринарных препаратов, стимуляторов роста животных (в </a:t>
            </a:r>
            <a:r>
              <a:rPr lang="ru-RU" i="1" dirty="0" err="1"/>
              <a:t>т.т</a:t>
            </a:r>
            <a:r>
              <a:rPr lang="ru-RU" i="1" dirty="0"/>
              <a:t> гормональных препаратов), лекарственных средств (в т.ч. антибиотиков) на основании информации об их применении, предоставляемой изготовителем (поставщиком) продуктов убоя (за </a:t>
            </a:r>
            <a:r>
              <a:rPr lang="ru-RU" i="1" dirty="0" err="1"/>
              <a:t>искл</a:t>
            </a:r>
            <a:r>
              <a:rPr lang="ru-RU" i="1" dirty="0"/>
              <a:t>. </a:t>
            </a:r>
            <a:r>
              <a:rPr lang="ru-RU" i="1" dirty="0" err="1"/>
              <a:t>Хлорамфеникола</a:t>
            </a:r>
            <a:r>
              <a:rPr lang="ru-RU" i="1" dirty="0"/>
              <a:t>, тетрациклиновой группы и </a:t>
            </a:r>
            <a:r>
              <a:rPr lang="ru-RU" i="1" dirty="0" err="1"/>
              <a:t>бацитрацина</a:t>
            </a:r>
            <a:r>
              <a:rPr lang="ru-RU" i="1" dirty="0"/>
              <a:t>).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5645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CB9FABA-55E9-4899-8F44-C186F36FEF56}"/>
              </a:ext>
            </a:extLst>
          </p:cNvPr>
          <p:cNvSpPr txBox="1"/>
          <p:nvPr/>
        </p:nvSpPr>
        <p:spPr>
          <a:xfrm>
            <a:off x="321579" y="57150"/>
            <a:ext cx="1187042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/>
              <a:t>Установлены ограничения действия стандартов:</a:t>
            </a:r>
          </a:p>
          <a:p>
            <a:endParaRPr lang="ru-RU" sz="1600" dirty="0"/>
          </a:p>
          <a:p>
            <a:r>
              <a:rPr lang="ru-RU" sz="1600" i="1" dirty="0"/>
              <a:t>СТБ  1885-2008  «Мясная  промышленность.  Производство  пищевых  продуктов.  Термины  и  определения» - применяется до даты присоединения  Республики Беларусь к ГОСТ 32921-2014 </a:t>
            </a:r>
            <a:endParaRPr lang="ru-RU" sz="1600" dirty="0"/>
          </a:p>
          <a:p>
            <a:endParaRPr lang="ru-RU" sz="1600" i="1" dirty="0"/>
          </a:p>
          <a:p>
            <a:r>
              <a:rPr lang="ru-RU" sz="1600" i="1" dirty="0"/>
              <a:t>ГОСТ 10444.2-94 «Продукты пищевые. Методы выявления и определения количества </a:t>
            </a:r>
            <a:r>
              <a:rPr lang="ru-RU" sz="1600" i="1" dirty="0" err="1"/>
              <a:t>Staphylococcus</a:t>
            </a:r>
            <a:r>
              <a:rPr lang="ru-RU" sz="1600" i="1" dirty="0"/>
              <a:t> </a:t>
            </a:r>
            <a:r>
              <a:rPr lang="ru-RU" sz="1600" i="1" dirty="0" err="1"/>
              <a:t>aureus</a:t>
            </a:r>
            <a:r>
              <a:rPr lang="ru-RU" sz="1600" i="1" dirty="0"/>
              <a:t>» - применяется до даты присоединения  Республики Армения  к ГОСТ 31746-2012</a:t>
            </a:r>
            <a:endParaRPr lang="ru-RU" sz="1600" dirty="0"/>
          </a:p>
          <a:p>
            <a:endParaRPr lang="ru-RU" sz="1600" i="1" dirty="0"/>
          </a:p>
          <a:p>
            <a:r>
              <a:rPr lang="ru-RU" sz="1600" i="1" dirty="0"/>
              <a:t>ГОСТ  10444.11-89  «Продукты  пищевые.  Методы определения молочнокислых микроорганизмов» - применяется до 01.01.2021</a:t>
            </a:r>
            <a:endParaRPr lang="ru-RU" sz="1600" dirty="0"/>
          </a:p>
          <a:p>
            <a:endParaRPr lang="ru-RU" sz="1600" i="1" dirty="0"/>
          </a:p>
          <a:p>
            <a:r>
              <a:rPr lang="ru-RU" sz="1600" i="1" dirty="0"/>
              <a:t>ГОСТ  10574-91  «Продукты  мясные.  Методы  определения крахмала» - применяется до даты присоединения Республики Армения к ГОСТ 10574-2016 </a:t>
            </a:r>
            <a:endParaRPr lang="ru-RU" sz="1600" dirty="0"/>
          </a:p>
          <a:p>
            <a:endParaRPr lang="ru-RU" sz="1600" i="1" dirty="0"/>
          </a:p>
          <a:p>
            <a:r>
              <a:rPr lang="ru-RU" sz="1600" i="1" dirty="0"/>
              <a:t>ГОСТ  31102.2-2002  (ИСО  1841-2:1996)  «Мясо  и мясные  продукты.  Потенциометрический  метод определения массовой доли хлоридов»  - применяется до даты присоединения  Республики Казахстан к ГОСТ ISO 1841-2-2013</a:t>
            </a:r>
            <a:endParaRPr lang="ru-RU" sz="1600" dirty="0"/>
          </a:p>
          <a:p>
            <a:endParaRPr lang="ru-RU" sz="1600" i="1" dirty="0"/>
          </a:p>
          <a:p>
            <a:r>
              <a:rPr lang="ru-RU" sz="1600" i="1" dirty="0"/>
              <a:t>Ограничено применение части Межгосударственных стандартов, государственных стандартов РФ, Республики Армения в отношении исследуемых показателей (содержание антибиотиков, лекарственных веществ методом ИФА). </a:t>
            </a:r>
          </a:p>
          <a:p>
            <a:r>
              <a:rPr lang="ru-RU" sz="1600" i="1" dirty="0"/>
              <a:t>Для не стандартных методов, МВИ, имеющих свидетельство о метрологической пригодности, установлено ограничение срока действия «до включения соответствующего межгосударственного стандарта в перечень стандартов».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750022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CB9FABA-55E9-4899-8F44-C186F36FEF56}"/>
              </a:ext>
            </a:extLst>
          </p:cNvPr>
          <p:cNvSpPr txBox="1"/>
          <p:nvPr/>
        </p:nvSpPr>
        <p:spPr>
          <a:xfrm>
            <a:off x="321579" y="2386359"/>
            <a:ext cx="1187042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Для реализации </a:t>
            </a:r>
            <a:r>
              <a:rPr lang="ru-RU" sz="1600" i="1" dirty="0"/>
              <a:t>Программы по разработке (внесению изменений, пересмотру) межгосударственных стандартов, в результате применения которых на добровольной основе обеспечивается соблюдение требований технического регламента, а также межгосударственных стандартов, содержащих правила и методы исследований (испытаний) и измерений, в том числе правила отбора образцов, необходимые для применения и исполнения требований технического регламента и осуществления оценки соответствия объектов технического регулирования</a:t>
            </a:r>
            <a:r>
              <a:rPr lang="ru-RU" sz="1600" dirty="0"/>
              <a:t> было бы неплохо чтобы ООС проявили энтузиазм в участии разработке взаимосвязанных стандартов обеспечивающих выполнение требований ТР (По ТР ТС 33 (молоко) РБ запланирована до 2021 года разработка 36 межгосударственных стандартов)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82DFA19-E1CD-4126-AF26-2FD71717D702}"/>
              </a:ext>
            </a:extLst>
          </p:cNvPr>
          <p:cNvSpPr txBox="1"/>
          <p:nvPr/>
        </p:nvSpPr>
        <p:spPr>
          <a:xfrm>
            <a:off x="2724544" y="671120"/>
            <a:ext cx="7229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ТР ТС 021/2011 «О безопасности пищевой продукции»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C87EC5-E7AC-449A-BE00-D6C66CF01E71}"/>
              </a:ext>
            </a:extLst>
          </p:cNvPr>
          <p:cNvSpPr txBox="1"/>
          <p:nvPr/>
        </p:nvSpPr>
        <p:spPr>
          <a:xfrm>
            <a:off x="190949" y="2098323"/>
            <a:ext cx="118704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«Перечень международных и региональных (межгосударственных) стандартов, а в случае их отсутствия - национальных (государственных) стандартов, в результате применения которых на добровольной основе обеспечивается соблюдение требований технического регламента» Утвержден Решением Коллегии Евразийской экономической комиссии от 24 декабря 2019 г. № 236 вступает в действие с 01.07.2020 (взамен утвержденного </a:t>
            </a:r>
            <a:r>
              <a:rPr lang="ru-RU" dirty="0">
                <a:hlinkClick r:id="rId2" tooltip="Перейти к карточке ТР ТС 021/2011 Перечень 1 от 09.12.2011 № 88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09.12.2011 № 880</a:t>
            </a:r>
            <a:r>
              <a:rPr lang="ru-RU" dirty="0"/>
              <a:t>) 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«Перечень международных и региональных (межгосударственных) стандартов, а в случае их отсутствия - национальных (государственных) стандартов, содержащих правила и методы исследований (испытаний) и измерений, в том числе правила отбора образцов, необходимые для применения и исполнения требований технического регламента» Утвержден Решением Коллегии Евразийской экономической комиссии от 24 декабря 2019 г. № 236 вступает в действие (взамен утвержденного </a:t>
            </a:r>
            <a:r>
              <a:rPr lang="ru-RU" u="sng" dirty="0">
                <a:hlinkClick r:id="rId2" tooltip="Перейти к карточке ТР ТС 021/2011 Перечень 1 от 09.12.2011 № 88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09.12.2011 № 880</a:t>
            </a:r>
            <a:r>
              <a:rPr lang="ru-RU" dirty="0"/>
              <a:t>) с 01.07.2020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0AC3AF-CA91-403C-BFAE-D6B41A5C3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290" y="680844"/>
            <a:ext cx="11719419" cy="2258300"/>
          </a:xfrm>
        </p:spPr>
        <p:txBody>
          <a:bodyPr>
            <a:noAutofit/>
          </a:bodyPr>
          <a:lstStyle/>
          <a:p>
            <a:r>
              <a:rPr lang="ru-RU" sz="1400" i="1" dirty="0"/>
              <a:t>Установлены сроки применения в части:</a:t>
            </a:r>
            <a:br>
              <a:rPr lang="ru-RU" sz="1400" i="1" dirty="0"/>
            </a:br>
            <a:br>
              <a:rPr lang="ru-RU" sz="1400" i="1" dirty="0"/>
            </a:br>
            <a:r>
              <a:rPr lang="ru-RU" sz="1400" i="1" dirty="0"/>
              <a:t>СТБ  2547-2019  Продукция  пищевая.  Метод определения  красителей  с  использованием высокоэффективной  жидкостной  хроматографии - до разработки соответствующего межгосударственного стандарта и внесения его в настоящий перечень.</a:t>
            </a:r>
            <a:br>
              <a:rPr lang="ru-RU" sz="1400" i="1" dirty="0"/>
            </a:br>
            <a:br>
              <a:rPr lang="ru-RU" sz="1400" i="1" dirty="0"/>
            </a:br>
            <a:r>
              <a:rPr lang="ru-RU" sz="1400" i="1" dirty="0"/>
              <a:t>ГОСТ ISO 2173-2013 «Продукты переработки фруктов  и  овощей.  Рефрактометрический метод  определения  растворимых  сухих  веществ» применяется - до 01.01.2023 </a:t>
            </a:r>
            <a:br>
              <a:rPr lang="ru-RU" sz="1400" i="1" dirty="0"/>
            </a:br>
            <a:br>
              <a:rPr lang="ru-RU" sz="1400" i="1" dirty="0"/>
            </a:br>
            <a:r>
              <a:rPr lang="ru-RU" sz="1400" i="1" dirty="0"/>
              <a:t>ГОСТ ISO 750-2013 «Продукты переработки фруктов  и  овощей.  Определение  титруемой кислотности» - до </a:t>
            </a:r>
            <a:r>
              <a:rPr lang="ru-RU" sz="1400" i="1" dirty="0" err="1"/>
              <a:t>до</a:t>
            </a:r>
            <a:r>
              <a:rPr lang="ru-RU" sz="1400" i="1" dirty="0"/>
              <a:t> 01.01.2023.</a:t>
            </a:r>
            <a:br>
              <a:rPr lang="ru-RU" sz="1400" i="1" dirty="0"/>
            </a:br>
            <a:br>
              <a:rPr lang="ru-RU" sz="1400" i="1" dirty="0"/>
            </a:br>
            <a:r>
              <a:rPr lang="ru-RU" sz="1400" i="1" dirty="0"/>
              <a:t>ГОСТ ISO 2173-2013 «Продукты переработки фруктов  и  овощей.  Рефрактометрический метод  определения  растворимых  сухих  веществ» - до 01.01.2023.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EA9A1F-F397-4387-BBB7-28F9B1A19D8C}"/>
              </a:ext>
            </a:extLst>
          </p:cNvPr>
          <p:cNvSpPr txBox="1"/>
          <p:nvPr/>
        </p:nvSpPr>
        <p:spPr>
          <a:xfrm>
            <a:off x="223227" y="3534814"/>
            <a:ext cx="11556265" cy="572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i="1" cap="all" dirty="0">
                <a:latin typeface="+mj-lt"/>
                <a:ea typeface="+mj-ea"/>
                <a:cs typeface="+mj-cs"/>
              </a:rPr>
              <a:t>Нестандартные методики выполнения измерений - до разработки соответствующего межгосударственного стандарта и внесения его в настоящий перечень</a:t>
            </a:r>
          </a:p>
        </p:txBody>
      </p:sp>
    </p:spTree>
    <p:extLst>
      <p:ext uri="{BB962C8B-B14F-4D97-AF65-F5344CB8AC3E}">
        <p14:creationId xmlns:p14="http://schemas.microsoft.com/office/powerpoint/2010/main" val="2603900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D665EB-DAE9-4017-90B0-371B034200DF}"/>
              </a:ext>
            </a:extLst>
          </p:cNvPr>
          <p:cNvSpPr txBox="1"/>
          <p:nvPr/>
        </p:nvSpPr>
        <p:spPr>
          <a:xfrm>
            <a:off x="1719743" y="671120"/>
            <a:ext cx="9571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ТР ТС 023/2011 Технический регламент на соковую продукцию из фруктов и овощей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FE1F66-3AC0-45EF-A451-994F926C9D8F}"/>
              </a:ext>
            </a:extLst>
          </p:cNvPr>
          <p:cNvSpPr txBox="1"/>
          <p:nvPr/>
        </p:nvSpPr>
        <p:spPr>
          <a:xfrm>
            <a:off x="167780" y="1954635"/>
            <a:ext cx="118704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«Перечень международных и региональных (межгосударственных) стандартов, а в случае их отсутствия - национальных (государственных) стандартов, в результате применения которых на добровольной основе обеспечивается соблюдение требований технического регламента» Утвержден Решением Коллегии Евразийской экономической комиссии от 28.01.2020 № 19 вступает в действие с 01.01.2021 (взамен утвержденного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09.12.2011 № 882</a:t>
            </a:r>
            <a:r>
              <a:rPr lang="ru-RU" dirty="0"/>
              <a:t>) 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«Перечень международных и региональных (межгосударственных) стандартов, а в случае их отсутствия - национальных (государственных) стандартов, содержащих правила и методы исследований (испытаний) и измерений, в том числе правила отбора образцов, необходимые для применения и исполнения требований технического регламента» Утвержден Решением Коллегии Евразийской экономической комиссии от 28.01.2020 № 19 вступает в действие с 01.01.2021 (взамен утвержденного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09.12.2011 № 882</a:t>
            </a:r>
            <a:r>
              <a:rPr lang="ru-RU" dirty="0"/>
              <a:t>)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2988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82B46F0C-1E9D-451C-A5F1-E68D08E2E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290" y="468960"/>
            <a:ext cx="11719419" cy="2433631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Установлены сроки применения в части:</a:t>
            </a:r>
            <a:br>
              <a:rPr lang="ru-RU" sz="1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СТБ  2547-2019  Продукция  пищевая.  Метод определения  красителей  с  использованием высокоэффективной  жидкостной  хроматографии - до разработки соответствующего межгосударственного стандарта и внесения его в настоящий перечень.</a:t>
            </a:r>
            <a:br>
              <a:rPr lang="ru-RU" sz="1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ГОСТ ISO 2173-2013 «Продукты переработки фруктов  и  овощей.  Рефрактометрический метод  определения  растворимых  сухих  веществ» применяется - до 01.01.2023 </a:t>
            </a:r>
            <a:br>
              <a:rPr lang="ru-RU" sz="1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ГОСТ ISO 750-2013 «Продукты переработки фруктов  и  овощей.  Определение  титруемой кислотности» - до </a:t>
            </a:r>
            <a:r>
              <a:rPr lang="ru-RU" sz="1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</a:t>
            </a:r>
            <a:r>
              <a:rPr lang="ru-RU" sz="1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01.01.2023.</a:t>
            </a:r>
            <a:br>
              <a:rPr lang="ru-RU" sz="1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i="1" dirty="0">
                <a:latin typeface="Times New Roman" panose="02020603050405020304" pitchFamily="18" charset="0"/>
                <a:ea typeface="Calibri" panose="020F0502020204030204" pitchFamily="34" charset="0"/>
              </a:rPr>
              <a:t>ГОСТ ISO 2173-2013 «Продукты переработки фруктов  и  овощей.  Рефрактометрический метод  определения  растворимых  сухих  веществ» - до 01.01.2023.</a:t>
            </a:r>
            <a:endParaRPr lang="ru-RU" sz="14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78D048-4F0D-41C1-9C00-A266B07C6756}"/>
              </a:ext>
            </a:extLst>
          </p:cNvPr>
          <p:cNvSpPr txBox="1"/>
          <p:nvPr/>
        </p:nvSpPr>
        <p:spPr>
          <a:xfrm>
            <a:off x="236290" y="3744839"/>
            <a:ext cx="11556265" cy="572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i="1" cap="all" dirty="0">
                <a:latin typeface="Times New Roman" panose="02020603050405020304" pitchFamily="18" charset="0"/>
                <a:cs typeface="+mj-cs"/>
              </a:rPr>
              <a:t>Нестандартные методики выполнения измерений - до разработки соответствующего межгосударственного стандарта и внесения его в настоящий перечень</a:t>
            </a:r>
          </a:p>
        </p:txBody>
      </p:sp>
    </p:spTree>
    <p:extLst>
      <p:ext uri="{BB962C8B-B14F-4D97-AF65-F5344CB8AC3E}">
        <p14:creationId xmlns:p14="http://schemas.microsoft.com/office/powerpoint/2010/main" val="2199171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7D289B-6422-4D5A-8588-86BE7ABB92CA}"/>
              </a:ext>
            </a:extLst>
          </p:cNvPr>
          <p:cNvSpPr txBox="1"/>
          <p:nvPr/>
        </p:nvSpPr>
        <p:spPr>
          <a:xfrm>
            <a:off x="160789" y="201337"/>
            <a:ext cx="11870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ТР ТС 027/2012 О безопасности отдельных видов специализированной пищевой продукции, в том числе диетического лечебного и диетического профилактического питания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0A0436-5B1A-4151-80D0-F05F1CEC237D}"/>
              </a:ext>
            </a:extLst>
          </p:cNvPr>
          <p:cNvSpPr txBox="1"/>
          <p:nvPr/>
        </p:nvSpPr>
        <p:spPr>
          <a:xfrm>
            <a:off x="167780" y="1954635"/>
            <a:ext cx="118704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«Перечень международных и региональных (межгосударственных) стандартов, а в случае их отсутствия - национальных (государственных) стандартов, содержащих правила и методы исследований (испытаний) и измерений, в том числе правила отбора образцов, необходимые для применения и исполнения требований технического регламента» Утвержден Решением Коллегии Евразийской экономической комиссии от 16 октября 2018 г. № 168 вступает в действие (взамен утвержденного </a:t>
            </a:r>
            <a:r>
              <a:rPr lang="ru-RU" dirty="0">
                <a:hlinkClick r:id="rId2" tooltip="Перейти к карточке ТР ТС 027/2012 Перечень от 18.10.2012 № 19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18.10.2012 № 191</a:t>
            </a:r>
            <a:r>
              <a:rPr lang="ru-RU" dirty="0"/>
              <a:t>)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3351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7CE73BDE-A299-4A95-A943-36A4E40DA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290" y="242458"/>
            <a:ext cx="11719419" cy="4572823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3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Ограничено действие Межгосударственных стандартов в отношении определяемых показателей: </a:t>
            </a:r>
            <a:br>
              <a:rPr lang="ru-RU" sz="13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3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ГОСТ  8764-73 «Консервы молочные. Методы контроля » применяется в отношении показателей  «жир», «сахара» и «медь».</a:t>
            </a:r>
            <a:br>
              <a:rPr lang="ru-RU" sz="13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3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СТБ  2160-2011 «Изделия хлебобулочные . Правила приемки, методы отбора проб, методы определения органолептических показателей и массы» применяется в части правил приемки и методов отбора проб.</a:t>
            </a:r>
            <a:b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3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ГОСТ  28560-90 «Продукты пищевые . Метод выявления бактерий родов …» применяется в отношении показателя  «</a:t>
            </a:r>
            <a:r>
              <a:rPr lang="ru-RU" sz="13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Proteus</a:t>
            </a:r>
            <a:r>
              <a:rPr lang="ru-RU" sz="13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b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3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ГОСТ  EN 14084-2014 «Продукты пищевые . Определение следовых элементов …. с помощью атомно-абсорбционной спектрометрии после микроволнового разложения» применяется в отношении показателей «цинк», «медь» и «железо»</a:t>
            </a:r>
            <a:b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3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ГОСТ EN 15111-2015  «Продукты пищевые Определение следовых элементов. Метод определения йода методом масс-спектрометрии с индуктивно связанной плазмой (ICP-MS)» применяется в отношении показателя «йод»</a:t>
            </a:r>
            <a:b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3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ГОСТ   26573.2-2014  «Премиксы. Методы определения марганца, меди, железа, цинка, кобальта» применяется в отношении показателей «марганец», «цинк», «медь» и «железо»</a:t>
            </a:r>
            <a:b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300" i="1" dirty="0">
                <a:latin typeface="Times New Roman" panose="02020603050405020304" pitchFamily="18" charset="0"/>
                <a:ea typeface="Calibri" panose="020F0502020204030204" pitchFamily="34" charset="0"/>
              </a:rPr>
              <a:t>ГОСТ  26929-94 «Сырье и продукты пищевые. Подготовка проб. Минерализация для определения токсичных элементов» применяется в отношении показателей «цинк», «медь» и «железо» и т.д.</a:t>
            </a:r>
            <a:endParaRPr lang="ru-RU" sz="13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60A518-8419-428E-96B3-F695ECB46C76}"/>
              </a:ext>
            </a:extLst>
          </p:cNvPr>
          <p:cNvSpPr txBox="1"/>
          <p:nvPr/>
        </p:nvSpPr>
        <p:spPr>
          <a:xfrm>
            <a:off x="236290" y="5154189"/>
            <a:ext cx="11556265" cy="533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300" i="1" cap="all" dirty="0">
                <a:latin typeface="Times New Roman" panose="02020603050405020304" pitchFamily="18" charset="0"/>
                <a:cs typeface="+mj-cs"/>
              </a:rPr>
              <a:t>Нестандартные методики выполнения измерений - до разработки соответствующего межгосударственного стандарта и внесения его в настоящий перечень</a:t>
            </a:r>
          </a:p>
        </p:txBody>
      </p:sp>
    </p:spTree>
    <p:extLst>
      <p:ext uri="{BB962C8B-B14F-4D97-AF65-F5344CB8AC3E}">
        <p14:creationId xmlns:p14="http://schemas.microsoft.com/office/powerpoint/2010/main" val="2380164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BD6BAA9-203C-4F3E-BFCE-C08AF285F5B3}"/>
              </a:ext>
            </a:extLst>
          </p:cNvPr>
          <p:cNvSpPr txBox="1"/>
          <p:nvPr/>
        </p:nvSpPr>
        <p:spPr>
          <a:xfrm>
            <a:off x="160789" y="201337"/>
            <a:ext cx="11870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ТР ТС 029/2012 Требования безопасности пищевых добавок, ароматизаторов и технологических вспомогательных средств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5EA9DD-9737-42F6-B90E-E53EF05F8BAC}"/>
              </a:ext>
            </a:extLst>
          </p:cNvPr>
          <p:cNvSpPr txBox="1"/>
          <p:nvPr/>
        </p:nvSpPr>
        <p:spPr>
          <a:xfrm>
            <a:off x="167780" y="1954635"/>
            <a:ext cx="118704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«Перечень международных и региональных (межгосударственных) стандартов, а в случае их отсутствия - национальных (государственных) стандартов, в результате применения которых на добровольной основе обеспечивается соблюдение требований технического регламента», Утвержден Решением Коллегии Евразийской экономической комиссии от 7 февраля 2018(взамен утвержденного </a:t>
            </a:r>
            <a:r>
              <a:rPr lang="ru-RU" dirty="0">
                <a:hlinkClick r:id="rId2" tooltip="Перейти к карточке ТР ТС 029/2012 Перечень 1 от 02.10.2012 № 25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02.10.2012 № 258</a:t>
            </a:r>
            <a:r>
              <a:rPr lang="ru-RU" dirty="0"/>
              <a:t>) с 14.03.20188 г. № 21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87F90A-8A28-4000-B802-A39B5B6C2EE4}"/>
              </a:ext>
            </a:extLst>
          </p:cNvPr>
          <p:cNvSpPr txBox="1"/>
          <p:nvPr/>
        </p:nvSpPr>
        <p:spPr>
          <a:xfrm>
            <a:off x="235131" y="3341336"/>
            <a:ext cx="91138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/>
              <a:t>Включены актуальные версии стандартов «Технические условия к добавкам пищевым»</a:t>
            </a:r>
            <a:endParaRPr lang="ru-RU" dirty="0"/>
          </a:p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191E5F-4113-4137-B71D-53D2E0D69C10}"/>
              </a:ext>
            </a:extLst>
          </p:cNvPr>
          <p:cNvSpPr txBox="1"/>
          <p:nvPr/>
        </p:nvSpPr>
        <p:spPr>
          <a:xfrm>
            <a:off x="167780" y="3686449"/>
            <a:ext cx="118704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Перечень международных и региональных (межгосударственных) стандартов, а в случае их отсутствия - национальных (государственных) стандартов, содержащих правила и методы исследований (испытаний) и измерений, в том числе правила отбора образцов, необходимые для применения и исполнения требований технического регламента» , Утвержден Решением Коллегии Евразийской экономической комиссии от 7 февраля 2018(взамен утвержденного </a:t>
            </a:r>
            <a:r>
              <a:rPr lang="ru-RU" dirty="0">
                <a:hlinkClick r:id="rId2" tooltip="Перейти к карточке ТР ТС 029/2012 Перечень 1 от 02.10.2012 № 25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02.10.2012 № 258</a:t>
            </a:r>
            <a:r>
              <a:rPr lang="ru-RU" dirty="0"/>
              <a:t>) с 14.03.20188 г. № 21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A340BD-F4E8-46EF-9F7E-6A93AFE741B6}"/>
              </a:ext>
            </a:extLst>
          </p:cNvPr>
          <p:cNvSpPr txBox="1"/>
          <p:nvPr/>
        </p:nvSpPr>
        <p:spPr>
          <a:xfrm>
            <a:off x="160789" y="5322438"/>
            <a:ext cx="8815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/>
              <a:t>Включены актуальные версии стандартов регламентирующих методы испытаний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8653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C76AD4B-AE9E-4F7E-A383-2EE35E1B236F}"/>
              </a:ext>
            </a:extLst>
          </p:cNvPr>
          <p:cNvSpPr txBox="1"/>
          <p:nvPr/>
        </p:nvSpPr>
        <p:spPr>
          <a:xfrm>
            <a:off x="1719743" y="671120"/>
            <a:ext cx="9571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ТР ТС 033/2013 О безопасности молока и молочной продукции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0EAB6A-98E2-43D7-9D18-5AAF6B9B81DD}"/>
              </a:ext>
            </a:extLst>
          </p:cNvPr>
          <p:cNvSpPr txBox="1"/>
          <p:nvPr/>
        </p:nvSpPr>
        <p:spPr>
          <a:xfrm>
            <a:off x="167780" y="1954635"/>
            <a:ext cx="1187042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Внесены изменения в «Перечень международных и региональных (межгосударственных) стандартов, а в случае их отсутствия - национальных (государственных) стандартов, содержащих правила и методы исследований (испытаний) и измерений, в том числе правила отбора образцов, необходимые для применения и исполнения требований технического регламента» Решение Коллегии Евразийской экономической комиссии от 14.05.2019 № 72 </a:t>
            </a:r>
          </a:p>
          <a:p>
            <a:pPr algn="just"/>
            <a:endParaRPr lang="ru-RU" dirty="0"/>
          </a:p>
          <a:p>
            <a:r>
              <a:rPr lang="ru-RU" i="1" dirty="0"/>
              <a:t>Внесена МВИ.МН 4894-2018 (измерение массовой доли стрептомицина) с ограничением срока действия «до включения соответствующего межгосударственного стандарта в перечень стандартов».</a:t>
            </a:r>
            <a:endParaRPr lang="ru-RU" dirty="0"/>
          </a:p>
          <a:p>
            <a:endParaRPr lang="ru-RU" i="1" dirty="0"/>
          </a:p>
          <a:p>
            <a:r>
              <a:rPr lang="ru-RU" i="1" dirty="0"/>
              <a:t>В части МВИ, имеющие свидетельство о метрологической пригодности, установлено ограничение срока действия «до включения соответствующего межгосударственного стандарта в перечень стандартов». Речь идет о методиках определения: микробиологических показателей (дрожжи, плесневелые грибы, </a:t>
            </a:r>
            <a:r>
              <a:rPr lang="ru-RU" i="1" dirty="0" err="1"/>
              <a:t>мезофильные</a:t>
            </a:r>
            <a:r>
              <a:rPr lang="ru-RU" i="1" dirty="0"/>
              <a:t> и факультативно-анаэробные микроорганизмы), наличия антибиотиков (стрептомицина, </a:t>
            </a:r>
            <a:r>
              <a:rPr lang="ru-RU" i="1" dirty="0" err="1"/>
              <a:t>хлорамфеникола</a:t>
            </a:r>
            <a:r>
              <a:rPr lang="ru-RU" i="1" dirty="0"/>
              <a:t>, тетрациклинов, левомицетина), определения перекисного числа, афлатоксина М1, объемной (удельной) активности гамма-излучающих радионуклидов</a:t>
            </a:r>
            <a:r>
              <a:rPr lang="ru-RU" dirty="0"/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3500186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58</TotalTime>
  <Words>1906</Words>
  <Application>Microsoft Office PowerPoint</Application>
  <PresentationFormat>Широкоэкранный</PresentationFormat>
  <Paragraphs>71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Gill Sans MT</vt:lpstr>
      <vt:lpstr>Times New Roman</vt:lpstr>
      <vt:lpstr>Галерея</vt:lpstr>
      <vt:lpstr>Презентация PowerPoint</vt:lpstr>
      <vt:lpstr>Презентация PowerPoint</vt:lpstr>
      <vt:lpstr>Установлены сроки применения в части:  СТБ  2547-2019  Продукция  пищевая.  Метод определения  красителей  с  использованием высокоэффективной  жидкостной  хроматографии - до разработки соответствующего межгосударственного стандарта и внесения его в настоящий перечень.  ГОСТ ISO 2173-2013 «Продукты переработки фруктов  и  овощей.  Рефрактометрический метод  определения  растворимых  сухих  веществ» применяется - до 01.01.2023   ГОСТ ISO 750-2013 «Продукты переработки фруктов  и  овощей.  Определение  титруемой кислотности» - до до 01.01.2023.  ГОСТ ISO 2173-2013 «Продукты переработки фруктов  и  овощей.  Рефрактометрический метод  определения  растворимых  сухих  веществ» - до 01.01.2023.</vt:lpstr>
      <vt:lpstr>Презентация PowerPoint</vt:lpstr>
      <vt:lpstr>Установлены сроки применения в части:  СТБ  2547-2019  Продукция  пищевая.  Метод определения  красителей  с  использованием высокоэффективной  жидкостной  хроматографии - до разработки соответствующего межгосударственного стандарта и внесения его в настоящий перечень.  ГОСТ ISO 2173-2013 «Продукты переработки фруктов  и  овощей.  Рефрактометрический метод  определения  растворимых  сухих  веществ» применяется - до 01.01.2023   ГОСТ ISO 750-2013 «Продукты переработки фруктов  и  овощей.  Определение  титруемой кислотности» - до до 01.01.2023.  ГОСТ ISO 2173-2013 «Продукты переработки фруктов  и  овощей.  Рефрактометрический метод  определения  растворимых  сухих  веществ» - до 01.01.2023.</vt:lpstr>
      <vt:lpstr>Презентация PowerPoint</vt:lpstr>
      <vt:lpstr>Ограничено действие Межгосударственных стандартов в отношении определяемых показателей:   ГОСТ  8764-73 «Консервы молочные. Методы контроля » применяется в отношении показателей  «жир», «сахара» и «медь».  СТБ  2160-2011 «Изделия хлебобулочные . Правила приемки, методы отбора проб, методы определения органолептических показателей и массы» применяется в части правил приемки и методов отбора проб.  ГОСТ  28560-90 «Продукты пищевые . Метод выявления бактерий родов …» применяется в отношении показателя  «Proteus»  ГОСТ  EN 14084-2014 «Продукты пищевые . Определение следовых элементов …. с помощью атомно-абсорбционной спектрометрии после микроволнового разложения» применяется в отношении показателей «цинк», «медь» и «железо»  ГОСТ EN 15111-2015  «Продукты пищевые Определение следовых элементов. Метод определения йода методом масс-спектрометрии с индуктивно связанной плазмой (ICP-MS)» применяется в отношении показателя «йод»  ГОСТ   26573.2-2014  «Премиксы. Методы определения марганца, меди, железа, цинка, кобальта» применяется в отношении показателей «марганец», «цинк», «медь» и «железо»  ГОСТ  26929-94 «Сырье и продукты пищевые. Подготовка проб. Минерализация для определения токсичных элементов» применяется в отношении показателей «цинк», «медь» и «железо» и т.д.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Александра Князева</dc:creator>
  <cp:lastModifiedBy>Томшис Ольга Владимировна</cp:lastModifiedBy>
  <cp:revision>19</cp:revision>
  <dcterms:created xsi:type="dcterms:W3CDTF">2020-06-09T07:22:05Z</dcterms:created>
  <dcterms:modified xsi:type="dcterms:W3CDTF">2020-06-15T10:46:30Z</dcterms:modified>
</cp:coreProperties>
</file>